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</p:sldMasterIdLst>
  <p:notesMasterIdLst>
    <p:notesMasterId r:id="rId10"/>
  </p:notesMasterIdLst>
  <p:sldIdLst>
    <p:sldId id="289" r:id="rId2"/>
    <p:sldId id="290" r:id="rId3"/>
    <p:sldId id="294" r:id="rId4"/>
    <p:sldId id="297" r:id="rId5"/>
    <p:sldId id="296" r:id="rId6"/>
    <p:sldId id="293" r:id="rId7"/>
    <p:sldId id="291" r:id="rId8"/>
    <p:sldId id="29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215D2-6F0C-4F75-8E89-F2EA8D161530}" type="datetimeFigureOut">
              <a:rPr lang="ru-RU" smtClean="0"/>
              <a:t>02.02.2025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B99AB0-7237-43A6-BEE3-CF1F7D82F6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94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99AB0-7237-43A6-BEE3-CF1F7D82F61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987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99AB0-7237-43A6-BEE3-CF1F7D82F61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282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99AB0-7237-43A6-BEE3-CF1F7D82F61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656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99AB0-7237-43A6-BEE3-CF1F7D82F61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704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B99AB0-7237-43A6-BEE3-CF1F7D82F61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8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874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830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197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813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3958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0107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152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077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1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54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12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87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43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68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136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7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2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137" y="1419369"/>
            <a:ext cx="76973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Государственная </a:t>
            </a:r>
          </a:p>
          <a:p>
            <a:r>
              <a:rPr lang="ru-RU" sz="4000" dirty="0" smtClean="0">
                <a:latin typeface="Century Gothic" panose="020B0502020202020204" pitchFamily="34" charset="0"/>
              </a:rPr>
              <a:t>поддержка развития  </a:t>
            </a:r>
          </a:p>
          <a:p>
            <a:r>
              <a:rPr lang="ru-RU" sz="4000" dirty="0" smtClean="0">
                <a:latin typeface="Century Gothic" panose="020B0502020202020204" pitchFamily="34" charset="0"/>
              </a:rPr>
              <a:t>сельского туризма</a:t>
            </a:r>
          </a:p>
          <a:p>
            <a:endParaRPr lang="ru-RU" sz="4000" dirty="0">
              <a:latin typeface="Century Gothic" panose="020B0502020202020204" pitchFamily="34" charset="0"/>
            </a:endParaRPr>
          </a:p>
          <a:p>
            <a:r>
              <a:rPr lang="ru-RU" sz="4000" b="1" dirty="0" smtClean="0">
                <a:latin typeface="Century Gothic" panose="020B0502020202020204" pitchFamily="34" charset="0"/>
              </a:rPr>
              <a:t>Грант «</a:t>
            </a:r>
            <a:r>
              <a:rPr lang="ru-RU" sz="4000" b="1" dirty="0" err="1" smtClean="0">
                <a:latin typeface="Century Gothic" panose="020B0502020202020204" pitchFamily="34" charset="0"/>
              </a:rPr>
              <a:t>Агротуризм</a:t>
            </a:r>
            <a:r>
              <a:rPr lang="ru-RU" sz="4000" b="1" dirty="0" smtClean="0">
                <a:latin typeface="Century Gothic" panose="020B0502020202020204" pitchFamily="34" charset="0"/>
              </a:rPr>
              <a:t>»</a:t>
            </a:r>
            <a:endParaRPr lang="ru-RU" sz="4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3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-104914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▰ ▰ ▰ 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6477" y="1125270"/>
            <a:ext cx="45992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anose="020B0502020202020204" pitchFamily="34" charset="0"/>
              </a:rPr>
              <a:t>Федеральный закон от 02.07.2021 № 318-ФЗ "О внесении изменений в Федеральный закон "Об основах туристской деятельности в Российской Федерации" и статью 7 Федерального закона "О развитии сельского хозяйства"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55714" y="1119667"/>
            <a:ext cx="407463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entury Gothic" panose="020B0502020202020204" pitchFamily="34" charset="0"/>
              </a:rPr>
              <a:t>Понятие «сельский туризм»</a:t>
            </a:r>
          </a:p>
          <a:p>
            <a:r>
              <a:rPr lang="ru-RU" sz="1600" dirty="0">
                <a:latin typeface="Century Gothic" panose="020B0502020202020204" pitchFamily="34" charset="0"/>
              </a:rPr>
              <a:t>Право СХТП осуществлять </a:t>
            </a:r>
            <a:r>
              <a:rPr lang="ru-RU" sz="1600" dirty="0" smtClean="0">
                <a:latin typeface="Century Gothic" panose="020B0502020202020204" pitchFamily="34" charset="0"/>
              </a:rPr>
              <a:t>деятельность  </a:t>
            </a:r>
            <a:r>
              <a:rPr lang="ru-RU" sz="1600" dirty="0">
                <a:latin typeface="Century Gothic" panose="020B0502020202020204" pitchFamily="34" charset="0"/>
              </a:rPr>
              <a:t>в сфере сельского </a:t>
            </a:r>
            <a:r>
              <a:rPr lang="ru-RU" sz="1600" dirty="0" smtClean="0">
                <a:latin typeface="Century Gothic" panose="020B0502020202020204" pitchFamily="34" charset="0"/>
              </a:rPr>
              <a:t>туризма Право </a:t>
            </a:r>
            <a:r>
              <a:rPr lang="ru-RU" sz="1600" dirty="0">
                <a:latin typeface="Century Gothic" panose="020B0502020202020204" pitchFamily="34" charset="0"/>
              </a:rPr>
              <a:t>СХТП получать господдержку на </a:t>
            </a:r>
            <a:r>
              <a:rPr lang="ru-RU" sz="1600" dirty="0" smtClean="0">
                <a:latin typeface="Century Gothic" panose="020B0502020202020204" pitchFamily="34" charset="0"/>
              </a:rPr>
              <a:t>организацию </a:t>
            </a:r>
            <a:r>
              <a:rPr lang="ru-RU" sz="1600" dirty="0">
                <a:latin typeface="Century Gothic" panose="020B0502020202020204" pitchFamily="34" charset="0"/>
              </a:rPr>
              <a:t>услуг в сфере сельского туризма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55713" y="3144744"/>
            <a:ext cx="4074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entury Gothic" panose="020B0502020202020204" pitchFamily="34" charset="0"/>
              </a:rPr>
              <a:t>Порядки </a:t>
            </a:r>
            <a:r>
              <a:rPr lang="ru-RU" sz="1600" dirty="0">
                <a:latin typeface="Century Gothic" panose="020B0502020202020204" pitchFamily="34" charset="0"/>
              </a:rPr>
              <a:t>предоставления </a:t>
            </a:r>
            <a:r>
              <a:rPr lang="ru-RU" sz="1600" dirty="0" smtClean="0">
                <a:latin typeface="Century Gothic" panose="020B0502020202020204" pitchFamily="34" charset="0"/>
              </a:rPr>
              <a:t>грантов </a:t>
            </a:r>
            <a:r>
              <a:rPr lang="ru-RU" sz="1600" dirty="0">
                <a:latin typeface="Century Gothic" panose="020B0502020202020204" pitchFamily="34" charset="0"/>
              </a:rPr>
              <a:t>«</a:t>
            </a:r>
            <a:r>
              <a:rPr lang="ru-RU" sz="1600" dirty="0" err="1">
                <a:latin typeface="Century Gothic" panose="020B0502020202020204" pitchFamily="34" charset="0"/>
              </a:rPr>
              <a:t>Агротуризм</a:t>
            </a:r>
            <a:r>
              <a:rPr lang="ru-RU" sz="1600" dirty="0">
                <a:latin typeface="Century Gothic" panose="020B0502020202020204" pitchFamily="34" charset="0"/>
              </a:rPr>
              <a:t>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6477" y="4252743"/>
            <a:ext cx="4572001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Century Gothic" panose="020B0502020202020204" pitchFamily="34" charset="0"/>
              </a:rPr>
              <a:t>Приказы МСХ РФ об определении порядка отбора проектов сельского туризма от 10.02.2022 № 68 и об установлении перечня направлений целевого использования гранта «</a:t>
            </a:r>
            <a:r>
              <a:rPr lang="ru-RU" sz="1600" dirty="0" err="1">
                <a:latin typeface="Century Gothic" panose="020B0502020202020204" pitchFamily="34" charset="0"/>
              </a:rPr>
              <a:t>Агротуризм</a:t>
            </a:r>
            <a:r>
              <a:rPr lang="ru-RU" sz="1600" dirty="0">
                <a:latin typeface="Century Gothic" panose="020B0502020202020204" pitchFamily="34" charset="0"/>
              </a:rPr>
              <a:t>» от 02.03.2022 № 116;</a:t>
            </a:r>
          </a:p>
          <a:p>
            <a:r>
              <a:rPr lang="ru-RU" sz="1600" dirty="0">
                <a:latin typeface="Century Gothic" panose="020B0502020202020204" pitchFamily="34" charset="0"/>
              </a:rPr>
              <a:t>Приказ Департамента сельского хозяйства и продовольственных ресурсов области от 28.04.2023 № 166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69359" y="4556195"/>
            <a:ext cx="40609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entury Gothic" panose="020B0502020202020204" pitchFamily="34" charset="0"/>
              </a:rPr>
              <a:t>Порядок объявления конкурса, формы и перечень документов, представляемых на отбор, критерии оценки, направления использования гранта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626592" y="1631346"/>
            <a:ext cx="42912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36477" y="28328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latin typeface="Century Gothic" panose="020B0502020202020204" pitchFamily="34" charset="0"/>
              </a:rPr>
              <a:t>Постановление Правительства Российской Федерации от 14.07.2012 № 717 </a:t>
            </a:r>
            <a:r>
              <a:rPr lang="ru-RU" sz="1600" dirty="0" smtClean="0">
                <a:latin typeface="Century Gothic" panose="020B0502020202020204" pitchFamily="34" charset="0"/>
              </a:rPr>
              <a:t> (</a:t>
            </a:r>
            <a:r>
              <a:rPr lang="ru-RU" sz="1600" dirty="0">
                <a:latin typeface="Century Gothic" panose="020B0502020202020204" pitchFamily="34" charset="0"/>
              </a:rPr>
              <a:t>приложение 12);</a:t>
            </a:r>
          </a:p>
          <a:p>
            <a:r>
              <a:rPr lang="ru-RU" sz="1600" dirty="0">
                <a:latin typeface="Century Gothic" panose="020B0502020202020204" pitchFamily="34" charset="0"/>
              </a:rPr>
              <a:t>Постановление Правительства Вологодской области от 17.04.2023 № 498 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4640238" y="3203946"/>
            <a:ext cx="42912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626591" y="4925756"/>
            <a:ext cx="42912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Shape 419"/>
          <p:cNvSpPr/>
          <p:nvPr/>
        </p:nvSpPr>
        <p:spPr>
          <a:xfrm>
            <a:off x="136478" y="113810"/>
            <a:ext cx="8857398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2" name="Прямоугольник 1"/>
          <p:cNvSpPr/>
          <p:nvPr/>
        </p:nvSpPr>
        <p:spPr>
          <a:xfrm>
            <a:off x="670475" y="234945"/>
            <a:ext cx="31668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spc="-1" dirty="0">
                <a:solidFill>
                  <a:srgbClr val="FFFFFF"/>
                </a:solidFill>
                <a:latin typeface="Century Gothic"/>
                <a:ea typeface="Century Gothic"/>
                <a:cs typeface="Century Gothic"/>
              </a:rPr>
              <a:t>Законодательная база</a:t>
            </a:r>
          </a:p>
        </p:txBody>
      </p:sp>
    </p:spTree>
    <p:extLst>
      <p:ext uri="{BB962C8B-B14F-4D97-AF65-F5344CB8AC3E}">
        <p14:creationId xmlns:p14="http://schemas.microsoft.com/office/powerpoint/2010/main" val="161953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476" y="819312"/>
            <a:ext cx="8800560" cy="91653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700" dirty="0">
                <a:latin typeface="Century Gothic" panose="020B0502020202020204" pitchFamily="34" charset="0"/>
              </a:rPr>
              <a:t>Предоставление гранта осуществляется на конкурсной основе, </a:t>
            </a:r>
            <a:endParaRPr lang="ru-RU" sz="1700" dirty="0" smtClean="0">
              <a:latin typeface="Century Gothic" panose="020B0502020202020204" pitchFamily="34" charset="0"/>
            </a:endParaRPr>
          </a:p>
          <a:p>
            <a:pPr algn="ctr">
              <a:lnSpc>
                <a:spcPts val="2200"/>
              </a:lnSpc>
            </a:pPr>
            <a:r>
              <a:rPr lang="ru-RU" sz="1700" dirty="0" smtClean="0">
                <a:latin typeface="Century Gothic" panose="020B0502020202020204" pitchFamily="34" charset="0"/>
              </a:rPr>
              <a:t>отбор заявителей проводит Минсельхоз </a:t>
            </a:r>
            <a:r>
              <a:rPr lang="ru-RU" sz="1700" dirty="0">
                <a:latin typeface="Century Gothic" panose="020B0502020202020204" pitchFamily="34" charset="0"/>
              </a:rPr>
              <a:t>России </a:t>
            </a:r>
            <a:r>
              <a:rPr lang="ru-RU" sz="1700" dirty="0" smtClean="0">
                <a:latin typeface="Century Gothic" panose="020B0502020202020204" pitchFamily="34" charset="0"/>
              </a:rPr>
              <a:t>на </a:t>
            </a:r>
            <a:r>
              <a:rPr lang="ru-RU" sz="1700" dirty="0">
                <a:latin typeface="Century Gothic" panose="020B0502020202020204" pitchFamily="34" charset="0"/>
              </a:rPr>
              <a:t>основании бальной оценки представленных проектов на развитие сельского </a:t>
            </a:r>
            <a:r>
              <a:rPr lang="ru-RU" sz="1700" dirty="0" smtClean="0">
                <a:latin typeface="Century Gothic" panose="020B0502020202020204" pitchFamily="34" charset="0"/>
              </a:rPr>
              <a:t>туризма</a:t>
            </a:r>
          </a:p>
        </p:txBody>
      </p:sp>
      <p:sp>
        <p:nvSpPr>
          <p:cNvPr id="4" name="Shape 419"/>
          <p:cNvSpPr/>
          <p:nvPr/>
        </p:nvSpPr>
        <p:spPr>
          <a:xfrm>
            <a:off x="136476" y="129111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5" name="Shape 421"/>
          <p:cNvSpPr/>
          <p:nvPr/>
        </p:nvSpPr>
        <p:spPr>
          <a:xfrm>
            <a:off x="390683" y="247344"/>
            <a:ext cx="7771320" cy="39865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>
            <a:spAutoFit/>
          </a:bodyPr>
          <a:lstStyle/>
          <a:p>
            <a:pPr marL="0" indent="0" algn="l">
              <a:lnSpc>
                <a:spcPct val="100000"/>
              </a:lnSpc>
            </a:pPr>
            <a:r>
              <a:rPr lang="ru-RU" sz="2000" b="1" spc="-1" dirty="0" smtClean="0">
                <a:solidFill>
                  <a:srgbClr val="FFFFFF"/>
                </a:solidFill>
                <a:latin typeface="Century Gothic"/>
                <a:ea typeface="XO Oriel"/>
                <a:cs typeface="XO Oriel"/>
              </a:rPr>
              <a:t>Проведение отбора</a:t>
            </a:r>
            <a:endParaRPr sz="2000" b="0" strike="noStrike" spc="-1" dirty="0">
              <a:solidFill>
                <a:schemeClr val="tx1"/>
              </a:solidFill>
              <a:latin typeface="XO Oriel"/>
              <a:ea typeface="XO Oriel"/>
              <a:cs typeface="XO Orie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6475" y="3989876"/>
            <a:ext cx="8800561" cy="91941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До 1 сентября Минсельхоз России принимает решение об итогах отбора, Протокол  </a:t>
            </a:r>
            <a:r>
              <a:rPr lang="ru-RU" dirty="0" smtClean="0">
                <a:latin typeface="Century Gothic" panose="020B0502020202020204" pitchFamily="34" charset="0"/>
              </a:rPr>
              <a:t>о предоставлении гранта </a:t>
            </a:r>
            <a:r>
              <a:rPr lang="ru-RU" dirty="0" smtClean="0">
                <a:latin typeface="Century Gothic" panose="020B0502020202020204" pitchFamily="34" charset="0"/>
              </a:rPr>
              <a:t>размещается </a:t>
            </a:r>
            <a:r>
              <a:rPr lang="ru-RU" dirty="0" smtClean="0">
                <a:latin typeface="Century Gothic" panose="020B0502020202020204" pitchFamily="34" charset="0"/>
              </a:rPr>
              <a:t>на официальном сайте Минсельхоза России 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6475" y="1834211"/>
            <a:ext cx="8800561" cy="2045047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700" dirty="0" smtClean="0">
                <a:latin typeface="Century Gothic" panose="020B0502020202020204" pitchFamily="34" charset="0"/>
              </a:rPr>
              <a:t>Сбор документов от заявителей, формирование и направление заявочной </a:t>
            </a:r>
            <a:r>
              <a:rPr lang="ru-RU" sz="1700" dirty="0">
                <a:latin typeface="Century Gothic" panose="020B0502020202020204" pitchFamily="34" charset="0"/>
              </a:rPr>
              <a:t>документации</a:t>
            </a:r>
            <a:r>
              <a:rPr lang="ru-RU" sz="1700" dirty="0" smtClean="0">
                <a:latin typeface="Century Gothic" panose="020B0502020202020204" pitchFamily="34" charset="0"/>
              </a:rPr>
              <a:t> на отбор в Минсельхоз России проводится Департаментом сельского хозяйства и продовольственных ресурсов области, в сроки объявленные Минсельхозом России.</a:t>
            </a:r>
            <a:r>
              <a:rPr lang="ru-RU" sz="1700" dirty="0" smtClean="0">
                <a:latin typeface="Century Gothic" panose="020B0502020202020204" pitchFamily="34" charset="0"/>
              </a:rPr>
              <a:t> </a:t>
            </a:r>
          </a:p>
          <a:p>
            <a:pPr algn="ctr">
              <a:lnSpc>
                <a:spcPts val="2200"/>
              </a:lnSpc>
            </a:pPr>
            <a:r>
              <a:rPr lang="ru-RU" sz="1700" dirty="0" smtClean="0">
                <a:latin typeface="Century Gothic" panose="020B0502020202020204" pitchFamily="34" charset="0"/>
              </a:rPr>
              <a:t>Шаблон Проекта развития сельского туризма и критерии отбора проектов развития сельского туризма утверждены приказом Минсельхоза России </a:t>
            </a:r>
          </a:p>
          <a:p>
            <a:pPr algn="ctr">
              <a:lnSpc>
                <a:spcPts val="2200"/>
              </a:lnSpc>
            </a:pPr>
            <a:r>
              <a:rPr lang="ru-RU" sz="1700" dirty="0" smtClean="0">
                <a:latin typeface="Century Gothic" panose="020B0502020202020204" pitchFamily="34" charset="0"/>
              </a:rPr>
              <a:t>от 10.02.2022 № 68</a:t>
            </a:r>
            <a:r>
              <a:rPr lang="ru-RU" sz="1700" dirty="0" smtClean="0">
                <a:latin typeface="Century Gothic" panose="020B0502020202020204" pitchFamily="34" charset="0"/>
              </a:rPr>
              <a:t> 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6474" y="5073019"/>
            <a:ext cx="8800561" cy="148367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Средства гранта предоставляются победителям Департаментом сельского хозяйства и продовольственных ресурсов области в году, следующем за годом проведения отбора.</a:t>
            </a:r>
          </a:p>
          <a:p>
            <a:pPr algn="ctr">
              <a:lnSpc>
                <a:spcPts val="2200"/>
              </a:lnSpc>
            </a:pPr>
            <a:r>
              <a:rPr lang="ru-RU" dirty="0" smtClean="0">
                <a:latin typeface="Century Gothic" panose="020B0502020202020204" pitchFamily="34" charset="0"/>
              </a:rPr>
              <a:t>Департамент осуществляет контроль использования бюджетных средств и эффективности предоставления гранта   </a:t>
            </a:r>
          </a:p>
        </p:txBody>
      </p:sp>
    </p:spTree>
    <p:extLst>
      <p:ext uri="{BB962C8B-B14F-4D97-AF65-F5344CB8AC3E}">
        <p14:creationId xmlns:p14="http://schemas.microsoft.com/office/powerpoint/2010/main" val="21297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19"/>
          <p:cNvSpPr/>
          <p:nvPr/>
        </p:nvSpPr>
        <p:spPr>
          <a:xfrm>
            <a:off x="136476" y="88167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5" name="Shape 421"/>
          <p:cNvSpPr/>
          <p:nvPr/>
        </p:nvSpPr>
        <p:spPr>
          <a:xfrm>
            <a:off x="152371" y="69920"/>
            <a:ext cx="8767636" cy="706432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5000" rIns="90000" bIns="4500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Основные критерии оценки проектов  развития сельского туризма:</a:t>
            </a:r>
            <a:endParaRPr lang="ru-RU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9918" y="938706"/>
            <a:ext cx="8780089" cy="6529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Прямое влияние реализации проекта на увеличение объема реализации производимой с/х продукции</a:t>
            </a:r>
            <a:endParaRPr lang="ru-RU" sz="17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5545" y="1943075"/>
            <a:ext cx="8780089" cy="3684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Century Gothic" panose="020B0502020202020204" pitchFamily="34" charset="0"/>
              </a:rPr>
              <a:t>Привлечение туристов, увеличение туристического потока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56948" y="2650120"/>
            <a:ext cx="8780088" cy="6529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Сезонность проекта (преимущество установлено для проектов круглогодичного функционирования)</a:t>
            </a:r>
            <a:endParaRPr lang="ru-RU" sz="17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6476" y="3632757"/>
            <a:ext cx="8800560" cy="6052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Создание новых рабочих мест и обеспечение работников заработной платой не менее среднего уровня по отрасли в регионе</a:t>
            </a:r>
            <a:endParaRPr lang="ru-RU" sz="17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36476" y="4565517"/>
            <a:ext cx="8800559" cy="3684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Обеспечение комфортной среды для маломобильных граждан</a:t>
            </a:r>
            <a:endParaRPr lang="ru-RU" sz="17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2371" y="5288504"/>
            <a:ext cx="8800559" cy="3684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Срок окупаемости проекта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52371" y="5998189"/>
            <a:ext cx="8800559" cy="36849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700" dirty="0">
                <a:solidFill>
                  <a:prstClr val="black"/>
                </a:solidFill>
                <a:latin typeface="Century Gothic" panose="020B0502020202020204" pitchFamily="34" charset="0"/>
              </a:rPr>
              <a:t>Объем привлеченных внебюджетных средств</a:t>
            </a:r>
          </a:p>
        </p:txBody>
      </p:sp>
    </p:spTree>
    <p:extLst>
      <p:ext uri="{BB962C8B-B14F-4D97-AF65-F5344CB8AC3E}">
        <p14:creationId xmlns:p14="http://schemas.microsoft.com/office/powerpoint/2010/main" val="383910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/>
          <p:nvPr/>
        </p:nvSpPr>
        <p:spPr>
          <a:xfrm>
            <a:off x="179640" y="183072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421" name="Shape 421"/>
          <p:cNvSpPr/>
          <p:nvPr/>
        </p:nvSpPr>
        <p:spPr>
          <a:xfrm>
            <a:off x="390683" y="356528"/>
            <a:ext cx="7771320" cy="39865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>
            <a:spAutoFit/>
          </a:bodyPr>
          <a:lstStyle/>
          <a:p>
            <a:pPr marL="0" indent="0" algn="l">
              <a:lnSpc>
                <a:spcPct val="100000"/>
              </a:lnSpc>
            </a:pPr>
            <a:r>
              <a:rPr lang="ru-RU" sz="2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Требования к получателю</a:t>
            </a:r>
            <a:endParaRPr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22" name="Shape 422"/>
          <p:cNvSpPr/>
          <p:nvPr/>
        </p:nvSpPr>
        <p:spPr>
          <a:xfrm>
            <a:off x="1440" y="116640"/>
            <a:ext cx="180360" cy="637920"/>
          </a:xfrm>
          <a:prstGeom prst="rect">
            <a:avLst/>
          </a:prstGeom>
          <a:noFill/>
          <a:ln w="9525">
            <a:noFill/>
          </a:ln>
        </p:spPr>
        <p:txBody>
          <a:bodyPr wrap="none" lIns="90000" tIns="45000" rIns="90000" bIns="45000" anchor="ctr">
            <a:spAutoFit/>
          </a:bodyPr>
          <a:lstStyle/>
          <a:p>
            <a:pPr marL="0" indent="0" algn="l">
              <a:lnSpc>
                <a:spcPct val="100000"/>
              </a:lnSpc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sz="1800" b="0" strike="noStrike" spc="-1">
              <a:solidFill>
                <a:schemeClr val="tx1"/>
              </a:solidFill>
              <a:latin typeface="XO Oriel"/>
              <a:ea typeface="XO Oriel"/>
              <a:cs typeface="XO Oriel"/>
            </a:endParaRPr>
          </a:p>
        </p:txBody>
      </p:sp>
      <p:sp>
        <p:nvSpPr>
          <p:cNvPr id="423" name="Shape 423"/>
          <p:cNvSpPr/>
          <p:nvPr/>
        </p:nvSpPr>
        <p:spPr>
          <a:xfrm>
            <a:off x="111400" y="950590"/>
            <a:ext cx="8868800" cy="1052681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5000" rIns="90000" bIns="45000" anchor="ctr">
            <a:spAutoFit/>
          </a:bodyPr>
          <a:lstStyle/>
          <a:p>
            <a:pPr>
              <a:lnSpc>
                <a:spcPts val="2500"/>
              </a:lnSpc>
            </a:pPr>
            <a:r>
              <a:rPr lang="ru-RU" b="1" strike="noStrike" spc="-1" dirty="0" smtClean="0">
                <a:solidFill>
                  <a:srgbClr val="000000"/>
                </a:solidFill>
                <a:latin typeface="Century Gothic" panose="020B0502020202020204" pitchFamily="34" charset="0"/>
                <a:ea typeface="XO Thames"/>
                <a:cs typeface="XO Thames"/>
              </a:rPr>
              <a:t>Заявитель</a:t>
            </a:r>
            <a:r>
              <a:rPr lang="ru-RU" b="0" strike="noStrike" spc="-1" dirty="0" smtClean="0">
                <a:solidFill>
                  <a:srgbClr val="000000"/>
                </a:solidFill>
                <a:latin typeface="Century Gothic" panose="020B0502020202020204" pitchFamily="34" charset="0"/>
                <a:ea typeface="XO Thames"/>
                <a:cs typeface="XO Thames"/>
              </a:rPr>
              <a:t> </a:t>
            </a:r>
            <a:r>
              <a:rPr lang="ru-RU" sz="1700" b="0" strike="noStrike" spc="-1" dirty="0" smtClean="0">
                <a:solidFill>
                  <a:srgbClr val="000000"/>
                </a:solidFill>
                <a:latin typeface="Century Gothic" panose="020B0502020202020204" pitchFamily="34" charset="0"/>
                <a:ea typeface="XO Thames"/>
                <a:cs typeface="XO Thames"/>
              </a:rPr>
              <a:t>- </a:t>
            </a:r>
            <a:r>
              <a:rPr lang="ru-RU" sz="1700" b="0" strike="noStrike" spc="-1" dirty="0" err="1" smtClean="0">
                <a:solidFill>
                  <a:srgbClr val="000000"/>
                </a:solidFill>
                <a:latin typeface="Century Gothic" panose="020B0502020202020204" pitchFamily="34" charset="0"/>
                <a:ea typeface="XO Thames"/>
                <a:cs typeface="XO Thames"/>
              </a:rPr>
              <a:t>сельхозтоваропроизводитель</a:t>
            </a:r>
            <a:r>
              <a:rPr lang="ru-RU" sz="1700" b="0" strike="noStrike" spc="-1" dirty="0" smtClean="0">
                <a:solidFill>
                  <a:srgbClr val="000000"/>
                </a:solidFill>
                <a:latin typeface="Century Gothic" panose="020B0502020202020204" pitchFamily="34" charset="0"/>
                <a:ea typeface="XO Thames"/>
                <a:cs typeface="XO Thames"/>
              </a:rPr>
              <a:t> - субъект микро- или малого  предпринимательства, зарегистрированный и осуществляющий деятельность на сельской территории или сельской агломерации Вологодской области </a:t>
            </a:r>
          </a:p>
        </p:txBody>
      </p:sp>
      <p:sp>
        <p:nvSpPr>
          <p:cNvPr id="424" name="Shape 424"/>
          <p:cNvSpPr/>
          <p:nvPr/>
        </p:nvSpPr>
        <p:spPr>
          <a:xfrm>
            <a:off x="0" y="33480"/>
            <a:ext cx="183240" cy="3672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425" name="Shape 425"/>
          <p:cNvSpPr/>
          <p:nvPr/>
        </p:nvSpPr>
        <p:spPr>
          <a:xfrm>
            <a:off x="0" y="468359"/>
            <a:ext cx="183240" cy="36864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" name="Прямоугольник 2"/>
          <p:cNvSpPr/>
          <p:nvPr/>
        </p:nvSpPr>
        <p:spPr>
          <a:xfrm>
            <a:off x="138696" y="2142695"/>
            <a:ext cx="8841504" cy="272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  <a:spcAft>
                <a:spcPts val="300"/>
              </a:spcAft>
            </a:pPr>
            <a:r>
              <a:rPr lang="ru-RU" b="1" dirty="0" err="1" smtClean="0">
                <a:latin typeface="Century Gothic" panose="020B0502020202020204" pitchFamily="34" charset="0"/>
              </a:rPr>
              <a:t>Сельхозтоваропроизводитель</a:t>
            </a:r>
            <a:r>
              <a:rPr lang="ru-RU" dirty="0" smtClean="0">
                <a:latin typeface="Century Gothic" panose="020B0502020202020204" pitchFamily="34" charset="0"/>
              </a:rPr>
              <a:t> </a:t>
            </a:r>
            <a:r>
              <a:rPr lang="ru-RU" sz="1600" dirty="0" smtClean="0">
                <a:latin typeface="Century Gothic" panose="020B0502020202020204" pitchFamily="34" charset="0"/>
              </a:rPr>
              <a:t>– зарегистрированный индивидуальный предприниматель или юридическое лицо, соответствующие статье 3 Федерального закона от 29.12.2006 № 264-ФЗ "О развитии сельского хозяйства":</a:t>
            </a:r>
          </a:p>
          <a:p>
            <a:pPr>
              <a:lnSpc>
                <a:spcPts val="2200"/>
              </a:lnSpc>
              <a:spcAft>
                <a:spcPts val="300"/>
              </a:spcAft>
            </a:pPr>
            <a:r>
              <a:rPr lang="ru-RU" sz="1600" dirty="0" smtClean="0">
                <a:latin typeface="Century Gothic" panose="020B0502020202020204" pitchFamily="34" charset="0"/>
              </a:rPr>
              <a:t> - ИП или </a:t>
            </a:r>
            <a:r>
              <a:rPr lang="ru-RU" sz="1600" dirty="0" err="1" smtClean="0">
                <a:latin typeface="Century Gothic" panose="020B0502020202020204" pitchFamily="34" charset="0"/>
              </a:rPr>
              <a:t>юрлицо</a:t>
            </a:r>
            <a:r>
              <a:rPr lang="ru-RU" sz="1600" dirty="0" smtClean="0">
                <a:latin typeface="Century Gothic" panose="020B0502020202020204" pitchFamily="34" charset="0"/>
              </a:rPr>
              <a:t>, осуществляющие производство сельскохозяйственной продукции, ее первичную и последующую (промышленную) переработку и реализацию этой продукции при условии, что доля дохода от реализации этой продукции составляет не менее чем 70 % за календарный год;</a:t>
            </a:r>
          </a:p>
          <a:p>
            <a:pPr>
              <a:lnSpc>
                <a:spcPts val="2200"/>
              </a:lnSpc>
              <a:spcAft>
                <a:spcPts val="300"/>
              </a:spcAft>
            </a:pPr>
            <a:r>
              <a:rPr lang="ru-RU" sz="1600" dirty="0" smtClean="0">
                <a:latin typeface="Century Gothic" panose="020B0502020202020204" pitchFamily="34" charset="0"/>
              </a:rPr>
              <a:t> - сельскохозяйственные потребительские кооперативы; </a:t>
            </a:r>
          </a:p>
          <a:p>
            <a:pPr>
              <a:lnSpc>
                <a:spcPts val="2200"/>
              </a:lnSpc>
              <a:spcAft>
                <a:spcPts val="300"/>
              </a:spcAft>
            </a:pPr>
            <a:r>
              <a:rPr lang="ru-RU" sz="1600" dirty="0" smtClean="0">
                <a:latin typeface="Century Gothic" panose="020B0502020202020204" pitchFamily="34" charset="0"/>
              </a:rPr>
              <a:t> - крестьянские (фермерские) хозяйства;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640" y="5057313"/>
            <a:ext cx="8800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entury Gothic" panose="020B0502020202020204" pitchFamily="34" charset="0"/>
              </a:rPr>
              <a:t>Получатель гранта берет на себя обязательство по увеличению объемов производства и реализации с/х продукции за счет привлечения туристов, ведение деятельности не менее 5 лет со дня получения гранта</a:t>
            </a:r>
            <a:endParaRPr lang="ru-RU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9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6476" y="1010384"/>
            <a:ext cx="885739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entury Gothic" panose="020B0502020202020204" pitchFamily="34" charset="0"/>
              </a:rPr>
              <a:t>Грант представляется</a:t>
            </a:r>
            <a:r>
              <a:rPr lang="ru-RU" sz="1600" dirty="0" smtClean="0">
                <a:latin typeface="Century Gothic" panose="020B0502020202020204" pitchFamily="34" charset="0"/>
              </a:rPr>
              <a:t>  </a:t>
            </a:r>
            <a:r>
              <a:rPr lang="ru-RU" sz="1700" dirty="0" smtClean="0">
                <a:latin typeface="Century Gothic" panose="020B0502020202020204" pitchFamily="34" charset="0"/>
              </a:rPr>
              <a:t>за счет федерального и областного бюджетов</a:t>
            </a:r>
          </a:p>
          <a:p>
            <a:r>
              <a:rPr lang="ru-RU" sz="1700" dirty="0" smtClean="0">
                <a:latin typeface="Century Gothic" panose="020B0502020202020204" pitchFamily="34" charset="0"/>
              </a:rPr>
              <a:t>с обязательным </a:t>
            </a:r>
            <a:r>
              <a:rPr lang="ru-RU" sz="1700" dirty="0" err="1">
                <a:latin typeface="Century Gothic" panose="020B0502020202020204" pitchFamily="34" charset="0"/>
              </a:rPr>
              <a:t>софинансированием</a:t>
            </a:r>
            <a:r>
              <a:rPr lang="ru-RU" sz="1700" dirty="0">
                <a:latin typeface="Century Gothic" panose="020B0502020202020204" pitchFamily="34" charset="0"/>
              </a:rPr>
              <a:t> собственными или заемными средствами </a:t>
            </a:r>
            <a:r>
              <a:rPr lang="ru-RU" sz="1700" dirty="0" smtClean="0">
                <a:latin typeface="Century Gothic" panose="020B0502020202020204" pitchFamily="34" charset="0"/>
              </a:rPr>
              <a:t>заявителя (подтверждение собственных средств – при подаче заявки)</a:t>
            </a:r>
            <a:endParaRPr lang="ru-RU" sz="1700" dirty="0">
              <a:latin typeface="Century Gothic" panose="020B0502020202020204" pitchFamily="34" charset="0"/>
            </a:endParaRPr>
          </a:p>
        </p:txBody>
      </p:sp>
      <p:sp>
        <p:nvSpPr>
          <p:cNvPr id="4" name="Shape 419"/>
          <p:cNvSpPr/>
          <p:nvPr/>
        </p:nvSpPr>
        <p:spPr>
          <a:xfrm>
            <a:off x="179640" y="183072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5" name="Shape 421"/>
          <p:cNvSpPr/>
          <p:nvPr/>
        </p:nvSpPr>
        <p:spPr>
          <a:xfrm>
            <a:off x="390683" y="329232"/>
            <a:ext cx="7771320" cy="39865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>
            <a:spAutoFit/>
          </a:bodyPr>
          <a:lstStyle/>
          <a:p>
            <a:pPr marL="0" indent="0" algn="l">
              <a:lnSpc>
                <a:spcPct val="100000"/>
              </a:lnSpc>
            </a:pPr>
            <a:r>
              <a:rPr lang="ru-RU" sz="2000" b="1" strike="noStrike" spc="-1" dirty="0" smtClean="0">
                <a:solidFill>
                  <a:srgbClr val="FFFFFF"/>
                </a:solidFill>
                <a:latin typeface="Century Gothic"/>
                <a:ea typeface="Century Gothic"/>
                <a:cs typeface="Century Gothic"/>
              </a:rPr>
              <a:t>Финансирование</a:t>
            </a:r>
            <a:endParaRPr sz="2000" b="0" strike="noStrike" spc="-1" dirty="0">
              <a:solidFill>
                <a:schemeClr val="tx1"/>
              </a:solidFill>
              <a:latin typeface="XO Oriel"/>
              <a:ea typeface="XO Oriel"/>
              <a:cs typeface="XO Orie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638" y="3226467"/>
            <a:ext cx="4173997" cy="140807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Century Gothic" panose="020B0502020202020204" pitchFamily="34" charset="0"/>
              </a:rPr>
              <a:t>3 млн рублей </a:t>
            </a:r>
            <a:r>
              <a:rPr lang="ru-RU" sz="1600" dirty="0" smtClean="0">
                <a:latin typeface="Century Gothic" panose="020B0502020202020204" pitchFamily="34" charset="0"/>
              </a:rPr>
              <a:t>– </a:t>
            </a:r>
            <a:r>
              <a:rPr lang="ru-RU" sz="1700" dirty="0" smtClean="0">
                <a:latin typeface="Century Gothic" panose="020B0502020202020204" pitchFamily="34" charset="0"/>
              </a:rPr>
              <a:t>объем собственных средств не менее </a:t>
            </a:r>
            <a:r>
              <a:rPr lang="ru-RU" sz="2000" b="1" dirty="0" smtClean="0">
                <a:latin typeface="Century Gothic" panose="020B0502020202020204" pitchFamily="34" charset="0"/>
              </a:rPr>
              <a:t>10%</a:t>
            </a:r>
            <a:r>
              <a:rPr lang="ru-RU" b="1" dirty="0" smtClean="0">
                <a:latin typeface="Century Gothic" panose="020B0502020202020204" pitchFamily="34" charset="0"/>
              </a:rPr>
              <a:t> </a:t>
            </a:r>
            <a:r>
              <a:rPr lang="ru-RU" sz="1700" dirty="0" smtClean="0">
                <a:latin typeface="Century Gothic" panose="020B0502020202020204" pitchFamily="34" charset="0"/>
              </a:rPr>
              <a:t>стоимости проекта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2801" y="1952211"/>
            <a:ext cx="88573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00" dirty="0">
              <a:latin typeface="Century Gothic" panose="020B0502020202020204" pitchFamily="34" charset="0"/>
            </a:endParaRPr>
          </a:p>
          <a:p>
            <a:r>
              <a:rPr lang="ru-RU" b="1" dirty="0" smtClean="0">
                <a:latin typeface="Century Gothic" panose="020B0502020202020204" pitchFamily="34" charset="0"/>
              </a:rPr>
              <a:t>Срок расходования </a:t>
            </a:r>
            <a:r>
              <a:rPr lang="ru-RU" sz="1600" dirty="0" smtClean="0">
                <a:latin typeface="Century Gothic" panose="020B0502020202020204" pitchFamily="34" charset="0"/>
              </a:rPr>
              <a:t>– </a:t>
            </a:r>
            <a:r>
              <a:rPr lang="ru-RU" sz="1700" dirty="0" smtClean="0">
                <a:latin typeface="Century Gothic" panose="020B0502020202020204" pitchFamily="34" charset="0"/>
              </a:rPr>
              <a:t>18 месяцев со дня получения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49421" y="4890417"/>
            <a:ext cx="4107976" cy="140807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Century Gothic" panose="020B0502020202020204" pitchFamily="34" charset="0"/>
              </a:rPr>
              <a:t>10 млн рублей </a:t>
            </a:r>
            <a:r>
              <a:rPr lang="ru-RU" sz="1700" dirty="0" smtClean="0">
                <a:latin typeface="Century Gothic" panose="020B0502020202020204" pitchFamily="34" charset="0"/>
              </a:rPr>
              <a:t>– объем собственных средств не менее </a:t>
            </a:r>
            <a:r>
              <a:rPr lang="ru-RU" sz="2000" b="1" dirty="0" smtClean="0">
                <a:latin typeface="Century Gothic" panose="020B0502020202020204" pitchFamily="34" charset="0"/>
              </a:rPr>
              <a:t>25%</a:t>
            </a:r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r>
              <a:rPr lang="ru-RU" sz="1700" dirty="0" smtClean="0">
                <a:latin typeface="Century Gothic" panose="020B0502020202020204" pitchFamily="34" charset="0"/>
              </a:rPr>
              <a:t>стоимости проекта</a:t>
            </a:r>
            <a:endParaRPr lang="ru-RU" sz="1700" dirty="0">
              <a:latin typeface="Century Gothic" panose="020B0502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1220" y="2619064"/>
            <a:ext cx="870617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Размер гранта:</a:t>
            </a:r>
            <a:endParaRPr lang="ru-RU" sz="2000" b="1" dirty="0" smtClean="0">
              <a:latin typeface="Century Gothic" panose="020B0502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9639" y="4914216"/>
            <a:ext cx="4173997" cy="140807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Century Gothic" panose="020B0502020202020204" pitchFamily="34" charset="0"/>
              </a:rPr>
              <a:t>8 млн рублей </a:t>
            </a:r>
            <a:r>
              <a:rPr lang="ru-RU" sz="1700" dirty="0" smtClean="0">
                <a:latin typeface="Century Gothic" panose="020B0502020202020204" pitchFamily="34" charset="0"/>
              </a:rPr>
              <a:t>– объем собственных средств не менее</a:t>
            </a:r>
            <a:r>
              <a:rPr lang="ru-RU" sz="1600" dirty="0" smtClean="0">
                <a:latin typeface="Century Gothic" panose="020B0502020202020204" pitchFamily="34" charset="0"/>
              </a:rPr>
              <a:t> </a:t>
            </a:r>
            <a:r>
              <a:rPr lang="ru-RU" sz="2000" b="1" dirty="0" smtClean="0">
                <a:latin typeface="Century Gothic" panose="020B0502020202020204" pitchFamily="34" charset="0"/>
              </a:rPr>
              <a:t>20%</a:t>
            </a:r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r>
              <a:rPr lang="ru-RU" sz="1700" dirty="0" smtClean="0">
                <a:latin typeface="Century Gothic" panose="020B0502020202020204" pitchFamily="34" charset="0"/>
              </a:rPr>
              <a:t>стоимости проекта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49421" y="3195256"/>
            <a:ext cx="4107976" cy="1408078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Century Gothic" panose="020B0502020202020204" pitchFamily="34" charset="0"/>
              </a:rPr>
              <a:t>5 млн рублей </a:t>
            </a:r>
            <a:r>
              <a:rPr lang="ru-RU" sz="1700" dirty="0" smtClean="0">
                <a:latin typeface="Century Gothic" panose="020B0502020202020204" pitchFamily="34" charset="0"/>
              </a:rPr>
              <a:t>– объем собственных средств не менее </a:t>
            </a:r>
            <a:r>
              <a:rPr lang="ru-RU" sz="2000" b="1" dirty="0" smtClean="0">
                <a:latin typeface="Century Gothic" panose="020B0502020202020204" pitchFamily="34" charset="0"/>
              </a:rPr>
              <a:t>15%</a:t>
            </a:r>
            <a:r>
              <a:rPr lang="ru-RU" sz="2000" dirty="0" smtClean="0">
                <a:latin typeface="Century Gothic" panose="020B0502020202020204" pitchFamily="34" charset="0"/>
              </a:rPr>
              <a:t> </a:t>
            </a:r>
            <a:r>
              <a:rPr lang="ru-RU" sz="1700" dirty="0" smtClean="0">
                <a:latin typeface="Century Gothic" panose="020B0502020202020204" pitchFamily="34" charset="0"/>
              </a:rPr>
              <a:t>стоимости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29130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3316" y="831492"/>
            <a:ext cx="8800560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700" dirty="0" smtClean="0">
                <a:latin typeface="Century Gothic" panose="020B0502020202020204" pitchFamily="34" charset="0"/>
              </a:rPr>
              <a:t>- </a:t>
            </a:r>
            <a:r>
              <a:rPr lang="ru-RU" sz="1700" dirty="0">
                <a:latin typeface="Century Gothic" panose="020B0502020202020204" pitchFamily="34" charset="0"/>
              </a:rPr>
              <a:t>приобретение, строительство, </a:t>
            </a:r>
            <a:r>
              <a:rPr lang="ru-RU" sz="1700" dirty="0" smtClean="0">
                <a:latin typeface="Century Gothic" panose="020B0502020202020204" pitchFamily="34" charset="0"/>
              </a:rPr>
              <a:t>модернизация </a:t>
            </a:r>
            <a:r>
              <a:rPr lang="ru-RU" sz="1700" dirty="0">
                <a:latin typeface="Century Gothic" panose="020B0502020202020204" pitchFamily="34" charset="0"/>
              </a:rPr>
              <a:t>или </a:t>
            </a:r>
            <a:r>
              <a:rPr lang="ru-RU" sz="1700" dirty="0" smtClean="0">
                <a:latin typeface="Century Gothic" panose="020B0502020202020204" pitchFamily="34" charset="0"/>
              </a:rPr>
              <a:t>реконструкция </a:t>
            </a:r>
            <a:r>
              <a:rPr lang="ru-RU" sz="1700" dirty="0">
                <a:latin typeface="Century Gothic" panose="020B0502020202020204" pitchFamily="34" charset="0"/>
              </a:rPr>
              <a:t>средств размещения, в том числе модульных, объектов туристского показа, развлекательной инфраструктуры, включая детские развлекательные комплексы, </a:t>
            </a:r>
            <a:r>
              <a:rPr lang="ru-RU" sz="1700" dirty="0" smtClean="0">
                <a:latin typeface="Century Gothic" panose="020B0502020202020204" pitchFamily="34" charset="0"/>
              </a:rPr>
              <a:t>объектов </a:t>
            </a:r>
            <a:r>
              <a:rPr lang="ru-RU" sz="1700" dirty="0" smtClean="0">
                <a:latin typeface="Century Gothic" panose="020B0502020202020204" pitchFamily="34" charset="0"/>
              </a:rPr>
              <a:t>проката</a:t>
            </a:r>
            <a:r>
              <a:rPr lang="ru-RU" sz="1700" dirty="0">
                <a:latin typeface="Century Gothic" panose="020B0502020202020204" pitchFamily="34" charset="0"/>
              </a:rPr>
              <a:t>; </a:t>
            </a:r>
          </a:p>
          <a:p>
            <a:pPr>
              <a:spcAft>
                <a:spcPts val="600"/>
              </a:spcAft>
            </a:pPr>
            <a:r>
              <a:rPr lang="ru-RU" sz="1700" dirty="0">
                <a:latin typeface="Century Gothic" panose="020B0502020202020204" pitchFamily="34" charset="0"/>
              </a:rPr>
              <a:t>- подключение объектов к электрическим, водо-, газо-, теплопроводным и канализационным сетям; </a:t>
            </a:r>
          </a:p>
          <a:p>
            <a:pPr>
              <a:spcAft>
                <a:spcPts val="600"/>
              </a:spcAft>
            </a:pPr>
            <a:r>
              <a:rPr lang="ru-RU" sz="1700" dirty="0">
                <a:latin typeface="Century Gothic" panose="020B0502020202020204" pitchFamily="34" charset="0"/>
              </a:rPr>
              <a:t>- приобретение и монтаж туристского оборудования, снаряжения и </a:t>
            </a:r>
            <a:r>
              <a:rPr lang="ru-RU" sz="1700" dirty="0" smtClean="0">
                <a:latin typeface="Century Gothic" panose="020B0502020202020204" pitchFamily="34" charset="0"/>
              </a:rPr>
              <a:t>инвентаря</a:t>
            </a:r>
            <a:r>
              <a:rPr lang="ru-RU" sz="1700" dirty="0">
                <a:latin typeface="Century Gothic" panose="020B0502020202020204" pitchFamily="34" charset="0"/>
              </a:rPr>
              <a:t>, мебели и оборудования для средств размещения, техники, </a:t>
            </a:r>
            <a:r>
              <a:rPr lang="ru-RU" sz="1700" dirty="0" smtClean="0">
                <a:latin typeface="Century Gothic" panose="020B0502020202020204" pitchFamily="34" charset="0"/>
              </a:rPr>
              <a:t>специализированного </a:t>
            </a:r>
            <a:r>
              <a:rPr lang="ru-RU" sz="1700" dirty="0">
                <a:latin typeface="Century Gothic" panose="020B0502020202020204" pitchFamily="34" charset="0"/>
              </a:rPr>
              <a:t>транспорта и оборудования; </a:t>
            </a:r>
          </a:p>
          <a:p>
            <a:pPr>
              <a:spcAft>
                <a:spcPts val="600"/>
              </a:spcAft>
            </a:pPr>
            <a:r>
              <a:rPr lang="ru-RU" sz="1700" dirty="0">
                <a:latin typeface="Century Gothic" panose="020B0502020202020204" pitchFamily="34" charset="0"/>
              </a:rPr>
              <a:t>- проведение работ по благоустройству территорий, в том числе создание и обустройство зон отдыха, спортивных и детских игровых площадок, освещение территории, </a:t>
            </a:r>
            <a:r>
              <a:rPr lang="ru-RU" sz="1700" dirty="0" smtClean="0">
                <a:latin typeface="Century Gothic" panose="020B0502020202020204" pitchFamily="34" charset="0"/>
              </a:rPr>
              <a:t>организация </a:t>
            </a:r>
            <a:r>
              <a:rPr lang="ru-RU" sz="1700" dirty="0">
                <a:latin typeface="Century Gothic" panose="020B0502020202020204" pitchFamily="34" charset="0"/>
              </a:rPr>
              <a:t>пешеходных и велосипедных дорожек, мест парковок, ограждений, сохранение и восстановление природных ландшафтов и историко-культурных </a:t>
            </a:r>
            <a:r>
              <a:rPr lang="ru-RU" sz="1700" dirty="0" smtClean="0">
                <a:latin typeface="Century Gothic" panose="020B0502020202020204" pitchFamily="34" charset="0"/>
              </a:rPr>
              <a:t>памятников</a:t>
            </a:r>
            <a:endParaRPr lang="ru-RU" sz="1700" dirty="0">
              <a:latin typeface="Century Gothic" panose="020B0502020202020204" pitchFamily="34" charset="0"/>
            </a:endParaRPr>
          </a:p>
        </p:txBody>
      </p:sp>
      <p:sp>
        <p:nvSpPr>
          <p:cNvPr id="5" name="Shape 419"/>
          <p:cNvSpPr/>
          <p:nvPr/>
        </p:nvSpPr>
        <p:spPr>
          <a:xfrm>
            <a:off x="193315" y="74297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</p:sp>
      <p:sp>
        <p:nvSpPr>
          <p:cNvPr id="6" name="Shape 421"/>
          <p:cNvSpPr/>
          <p:nvPr/>
        </p:nvSpPr>
        <p:spPr>
          <a:xfrm>
            <a:off x="390683" y="179104"/>
            <a:ext cx="7771320" cy="39865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Направления использования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3315" y="4984847"/>
            <a:ext cx="8800560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1700" dirty="0" smtClean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У заявителя имеется земельный участок в собственности и (или) в пользовании на срок не менее 5 лет, на котором запланирована реализация проекта развития сельского туризма и вид разрешенного использования которого соответствует плану реализации проекта развития сельского туризма</a:t>
            </a:r>
          </a:p>
        </p:txBody>
      </p:sp>
    </p:spTree>
    <p:extLst>
      <p:ext uri="{BB962C8B-B14F-4D97-AF65-F5344CB8AC3E}">
        <p14:creationId xmlns:p14="http://schemas.microsoft.com/office/powerpoint/2010/main" val="31424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19"/>
          <p:cNvSpPr/>
          <p:nvPr/>
        </p:nvSpPr>
        <p:spPr>
          <a:xfrm>
            <a:off x="179640" y="2953567"/>
            <a:ext cx="8800560" cy="64296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0">
            <a:noFill/>
          </a:ln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Спасибо за внимание</a:t>
            </a:r>
            <a:endParaRPr lang="ru-RU" sz="28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Shape 421"/>
          <p:cNvSpPr/>
          <p:nvPr/>
        </p:nvSpPr>
        <p:spPr>
          <a:xfrm>
            <a:off x="390683" y="329232"/>
            <a:ext cx="7771320" cy="39865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>
            <a:spAutoFit/>
          </a:bodyPr>
          <a:lstStyle/>
          <a:p>
            <a:pPr marL="0" indent="0" algn="l">
              <a:lnSpc>
                <a:spcPct val="100000"/>
              </a:lnSpc>
            </a:pPr>
            <a:r>
              <a:rPr lang="ru-RU" sz="2000" b="1" strike="noStrike" spc="-1" dirty="0" smtClean="0">
                <a:solidFill>
                  <a:srgbClr val="FFFFFF"/>
                </a:solidFill>
                <a:latin typeface="Century Gothic"/>
                <a:ea typeface="Century Gothic"/>
                <a:cs typeface="Century Gothic"/>
              </a:rPr>
              <a:t> </a:t>
            </a:r>
            <a:endParaRPr sz="2000" b="0" strike="noStrike" spc="-1" dirty="0">
              <a:solidFill>
                <a:schemeClr val="tx1"/>
              </a:solidFill>
              <a:latin typeface="XO Oriel"/>
              <a:ea typeface="XO Oriel"/>
              <a:cs typeface="XO Oriel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9640" y="5186162"/>
            <a:ext cx="8814235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700" dirty="0" smtClean="0">
                <a:latin typeface="Century Gothic" panose="020B0502020202020204" pitchFamily="34" charset="0"/>
              </a:rPr>
              <a:t>Контакты для консультации:</a:t>
            </a:r>
          </a:p>
          <a:p>
            <a:pPr>
              <a:spcAft>
                <a:spcPts val="600"/>
              </a:spcAft>
            </a:pPr>
            <a:r>
              <a:rPr lang="ru-RU" sz="1700" dirty="0" smtClean="0">
                <a:latin typeface="Century Gothic" panose="020B0502020202020204" pitchFamily="34" charset="0"/>
              </a:rPr>
              <a:t>БУ </a:t>
            </a:r>
            <a:r>
              <a:rPr lang="ru-RU" sz="1700" dirty="0">
                <a:latin typeface="Century Gothic" panose="020B0502020202020204" pitchFamily="34" charset="0"/>
              </a:rPr>
              <a:t>ВО "Вологодский информационно-консультационный центр агропромышленного комплекса Вологодской области», тел. (8172) </a:t>
            </a:r>
            <a:r>
              <a:rPr lang="ru-RU" sz="1700" dirty="0" smtClean="0">
                <a:latin typeface="Century Gothic" panose="020B0502020202020204" pitchFamily="34" charset="0"/>
              </a:rPr>
              <a:t>23-02-49;</a:t>
            </a:r>
          </a:p>
          <a:p>
            <a:pPr>
              <a:spcAft>
                <a:spcPts val="600"/>
              </a:spcAft>
            </a:pPr>
            <a:r>
              <a:rPr lang="ru-RU" sz="1700" dirty="0" smtClean="0">
                <a:latin typeface="Century Gothic" panose="020B0502020202020204" pitchFamily="34" charset="0"/>
              </a:rPr>
              <a:t>Департамент </a:t>
            </a:r>
            <a:r>
              <a:rPr lang="ru-RU" sz="1700" dirty="0">
                <a:latin typeface="Century Gothic" panose="020B0502020202020204" pitchFamily="34" charset="0"/>
              </a:rPr>
              <a:t>сельского хозяйства и продовольственных ресурсов области, тел. (8172) 23-01-23 доб.0249 – Ершова Елена </a:t>
            </a:r>
            <a:r>
              <a:rPr lang="ru-RU" sz="1700" dirty="0" smtClean="0">
                <a:latin typeface="Century Gothic" panose="020B0502020202020204" pitchFamily="34" charset="0"/>
              </a:rPr>
              <a:t>Витальевна</a:t>
            </a:r>
            <a:endParaRPr lang="ru-RU" sz="17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3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271</TotalTime>
  <Words>780</Words>
  <Application>Microsoft Office PowerPoint</Application>
  <DocSecurity>0</DocSecurity>
  <PresentationFormat>Экран (4:3)</PresentationFormat>
  <Paragraphs>67</Paragraphs>
  <Slides>8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Trebuchet MS</vt:lpstr>
      <vt:lpstr>Wingdings 3</vt:lpstr>
      <vt:lpstr>XO Oriel</vt:lpstr>
      <vt:lpstr>XO Thames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пользователь1</cp:lastModifiedBy>
  <cp:revision>29</cp:revision>
  <dcterms:modified xsi:type="dcterms:W3CDTF">2025-02-02T19:54:49Z</dcterms:modified>
</cp:coreProperties>
</file>